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78" r:id="rId2"/>
    <p:sldId id="268" r:id="rId3"/>
    <p:sldId id="269" r:id="rId4"/>
    <p:sldId id="270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71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0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AA2DEF3-FCBC-4974-85CC-E4A3A7DB08AB}" type="datetimeFigureOut">
              <a:rPr lang="fa-IR" smtClean="0"/>
              <a:pPr/>
              <a:t>02/08/1438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D79FB1B-8654-44EB-A309-3E9D394DF69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14565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4B58-AC4B-4E62-90E7-3E388260BB15}" type="datetimeFigureOut">
              <a:rPr lang="fa-IR" smtClean="0"/>
              <a:pPr/>
              <a:t>02/08/1438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25E0-E5A8-4C7F-8982-53572C8FC81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578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4B58-AC4B-4E62-90E7-3E388260BB15}" type="datetimeFigureOut">
              <a:rPr lang="fa-IR" smtClean="0"/>
              <a:pPr/>
              <a:t>02/08/1438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25E0-E5A8-4C7F-8982-53572C8FC81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60339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4B58-AC4B-4E62-90E7-3E388260BB15}" type="datetimeFigureOut">
              <a:rPr lang="fa-IR" smtClean="0"/>
              <a:pPr/>
              <a:t>02/08/1438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25E0-E5A8-4C7F-8982-53572C8FC81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201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4B58-AC4B-4E62-90E7-3E388260BB15}" type="datetimeFigureOut">
              <a:rPr lang="fa-IR" smtClean="0"/>
              <a:pPr/>
              <a:t>02/08/1438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25E0-E5A8-4C7F-8982-53572C8FC81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922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4B58-AC4B-4E62-90E7-3E388260BB15}" type="datetimeFigureOut">
              <a:rPr lang="fa-IR" smtClean="0"/>
              <a:pPr/>
              <a:t>02/08/1438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25E0-E5A8-4C7F-8982-53572C8FC81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286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4B58-AC4B-4E62-90E7-3E388260BB15}" type="datetimeFigureOut">
              <a:rPr lang="fa-IR" smtClean="0"/>
              <a:pPr/>
              <a:t>02/08/1438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25E0-E5A8-4C7F-8982-53572C8FC81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423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4B58-AC4B-4E62-90E7-3E388260BB15}" type="datetimeFigureOut">
              <a:rPr lang="fa-IR" smtClean="0"/>
              <a:pPr/>
              <a:t>02/08/1438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25E0-E5A8-4C7F-8982-53572C8FC81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2801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4B58-AC4B-4E62-90E7-3E388260BB15}" type="datetimeFigureOut">
              <a:rPr lang="fa-IR" smtClean="0"/>
              <a:pPr/>
              <a:t>02/08/1438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25E0-E5A8-4C7F-8982-53572C8FC81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279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4B58-AC4B-4E62-90E7-3E388260BB15}" type="datetimeFigureOut">
              <a:rPr lang="fa-IR" smtClean="0"/>
              <a:pPr/>
              <a:t>02/08/1438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25E0-E5A8-4C7F-8982-53572C8FC81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2704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4B58-AC4B-4E62-90E7-3E388260BB15}" type="datetimeFigureOut">
              <a:rPr lang="fa-IR" smtClean="0"/>
              <a:pPr/>
              <a:t>02/08/1438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25E0-E5A8-4C7F-8982-53572C8FC81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6069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4B58-AC4B-4E62-90E7-3E388260BB15}" type="datetimeFigureOut">
              <a:rPr lang="fa-IR" smtClean="0"/>
              <a:pPr/>
              <a:t>02/08/1438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125E0-E5A8-4C7F-8982-53572C8FC81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0591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94B58-AC4B-4E62-90E7-3E388260BB15}" type="datetimeFigureOut">
              <a:rPr lang="fa-IR" smtClean="0"/>
              <a:pPr/>
              <a:t>02/08/1438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125E0-E5A8-4C7F-8982-53572C8FC81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1820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004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8808" y="175345"/>
            <a:ext cx="7808344" cy="1015102"/>
          </a:xfrm>
        </p:spPr>
        <p:txBody>
          <a:bodyPr/>
          <a:lstStyle/>
          <a:p>
            <a:r>
              <a:rPr lang="fa-IR" sz="2000" b="1" dirty="0" smtClean="0">
                <a:cs typeface="B Titr" pitchFamily="2" charset="-78"/>
              </a:rPr>
              <a:t>هُوَ الَّذي أَرسَلَ الرّيحَ بُشراً بَينَ يَدَي رَحمَتِه وَ اَنزَلنا مِنَ السَّماءِ ماءً طَهورا . (48 فرقان)</a:t>
            </a:r>
            <a:r>
              <a:rPr lang="en-US" sz="2000" b="1" dirty="0" smtClean="0">
                <a:cs typeface="B Titr" pitchFamily="2" charset="-78"/>
              </a:rPr>
              <a:t> </a:t>
            </a:r>
            <a:endParaRPr lang="fa-IR" b="1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397" y="730071"/>
            <a:ext cx="10515600" cy="1366149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1800" dirty="0" smtClean="0">
              <a:solidFill>
                <a:srgbClr val="FF0000"/>
              </a:solidFill>
              <a:cs typeface="B Titr" pitchFamily="2" charset="-78"/>
            </a:endParaRPr>
          </a:p>
          <a:p>
            <a:pPr>
              <a:buNone/>
            </a:pPr>
            <a:r>
              <a:rPr lang="fa-IR" sz="1800" dirty="0" smtClean="0">
                <a:solidFill>
                  <a:srgbClr val="FF0000"/>
                </a:solidFill>
                <a:cs typeface="B Titr" pitchFamily="2" charset="-78"/>
              </a:rPr>
              <a:t>اوكسي است كه بادها را بشارتگراني پيش ازرحمتش فرستاد، و ازآسمان آبي پاك كننده نازل كرديم</a:t>
            </a:r>
            <a:r>
              <a:rPr lang="en-US" sz="1800" dirty="0" smtClean="0">
                <a:solidFill>
                  <a:srgbClr val="FF0000"/>
                </a:solidFill>
                <a:cs typeface="B Titr" pitchFamily="2" charset="-78"/>
              </a:rPr>
              <a:t>. </a:t>
            </a:r>
            <a:br>
              <a:rPr lang="en-US" sz="1800" dirty="0" smtClean="0">
                <a:solidFill>
                  <a:srgbClr val="FF0000"/>
                </a:solidFill>
                <a:cs typeface="B Titr" pitchFamily="2" charset="-78"/>
              </a:rPr>
            </a:br>
            <a:endParaRPr lang="fa-IR" sz="18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 rot="19704614">
            <a:off x="91452" y="323337"/>
            <a:ext cx="1449238" cy="75912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طهارت آب </a:t>
            </a: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33578" y="5391510"/>
            <a:ext cx="9946256" cy="14664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دراين آيه خداوند عاليترين وصف (كه همانا طهارت و پاكيزگي مي باشد) را به آب نسبت مي دهد، همان وصفي كه دارندگان آن محبوب و مورد رحمت خداوند وجود هستند</a:t>
            </a:r>
          </a:p>
          <a:p>
            <a:pPr algn="ctr"/>
            <a:endParaRPr lang="fa-IR" b="1" dirty="0"/>
          </a:p>
        </p:txBody>
      </p:sp>
      <p:pic>
        <p:nvPicPr>
          <p:cNvPr id="3075" name="Picture 3" descr="E:\نرگس\عکسها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9131" y="1753230"/>
            <a:ext cx="8609163" cy="3491630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179294" y="5979459"/>
            <a:ext cx="833718" cy="72614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cs typeface="B Jadid" pitchFamily="2" charset="-78"/>
              </a:rPr>
              <a:t>8</a:t>
            </a:r>
            <a:endParaRPr lang="fa-IR" sz="4000" dirty="0">
              <a:solidFill>
                <a:schemeClr val="tx1"/>
              </a:solidFill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3607" y="155275"/>
            <a:ext cx="3175958" cy="888520"/>
          </a:xfrm>
        </p:spPr>
        <p:txBody>
          <a:bodyPr>
            <a:normAutofit/>
          </a:bodyPr>
          <a:lstStyle/>
          <a:p>
            <a:r>
              <a:rPr lang="fa-IR" sz="2000" dirty="0" smtClean="0">
                <a:cs typeface="B Titr" pitchFamily="2" charset="-78"/>
              </a:rPr>
              <a:t>وَ نَزََّلنا مِنَ السَّماءِ ماءً مُبارَکاً </a:t>
            </a:r>
            <a:endParaRPr lang="fa-IR" sz="20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2452" y="971610"/>
            <a:ext cx="3667665" cy="50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1800" dirty="0" smtClean="0">
                <a:solidFill>
                  <a:srgbClr val="FF0000"/>
                </a:solidFill>
                <a:cs typeface="B Titr" pitchFamily="2" charset="-78"/>
              </a:rPr>
              <a:t>و ما از آسمان آب با برکت را نازل کردیم. </a:t>
            </a:r>
            <a:endParaRPr lang="fa-IR" sz="1800" dirty="0">
              <a:solidFill>
                <a:srgbClr val="FF0000"/>
              </a:solidFill>
              <a:cs typeface="B Titr" pitchFamily="2" charset="-78"/>
            </a:endParaRPr>
          </a:p>
        </p:txBody>
      </p:sp>
      <p:pic>
        <p:nvPicPr>
          <p:cNvPr id="4098" name="Picture 2" descr="E:\نرگس\عکسها\12.jpg"/>
          <p:cNvPicPr>
            <a:picLocks noChangeAspect="1" noChangeArrowheads="1"/>
          </p:cNvPicPr>
          <p:nvPr/>
        </p:nvPicPr>
        <p:blipFill>
          <a:blip r:embed="rId2"/>
          <a:srcRect r="-431" b="4878"/>
          <a:stretch>
            <a:fillRect/>
          </a:stretch>
        </p:blipFill>
        <p:spPr bwMode="auto">
          <a:xfrm>
            <a:off x="2173860" y="1578635"/>
            <a:ext cx="8816193" cy="4037162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 rot="20113822">
            <a:off x="128428" y="283499"/>
            <a:ext cx="1563316" cy="95634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آب با برکت</a:t>
            </a:r>
            <a:endParaRPr lang="fa-IR" sz="28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48309" y="5727940"/>
            <a:ext cx="7703389" cy="888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خداوند در این آیه نزولات آسمانی را آبهای با برکت نامیده است.  </a:t>
            </a: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179294" y="5979459"/>
            <a:ext cx="833718" cy="72614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cs typeface="B Jadid" pitchFamily="2" charset="-78"/>
              </a:rPr>
              <a:t>9</a:t>
            </a:r>
            <a:endParaRPr lang="fa-IR" sz="4000" dirty="0">
              <a:solidFill>
                <a:schemeClr val="tx1"/>
              </a:solidFill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15" y="250166"/>
            <a:ext cx="8429445" cy="1069587"/>
          </a:xfrm>
        </p:spPr>
        <p:txBody>
          <a:bodyPr/>
          <a:lstStyle/>
          <a:p>
            <a:r>
              <a:rPr lang="fa-IR" sz="2000" dirty="0" smtClean="0">
                <a:cs typeface="B Titr" pitchFamily="2" charset="-78"/>
              </a:rPr>
              <a:t>قُل أَرَأَيتُم اِن اَصبَحَ ماؤُكُم غَوراً فَمَن يَأتيكُم بِماءٍ مَعين» (30 ملک)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1280" y="1118260"/>
            <a:ext cx="10515600" cy="4776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1800" dirty="0" smtClean="0">
                <a:solidFill>
                  <a:srgbClr val="FF0000"/>
                </a:solidFill>
                <a:cs typeface="B Titr" pitchFamily="2" charset="-78"/>
              </a:rPr>
              <a:t>بگو: به من خبردهيد اگرآبهاي(سرزمين) شما در زمين فرو رود، چه كسي مي تواند آب جاري و گوارا دردسترس شما قرار دهد</a:t>
            </a:r>
            <a:r>
              <a:rPr lang="en-US" sz="1800" b="1" dirty="0" smtClean="0">
                <a:solidFill>
                  <a:srgbClr val="FF0000"/>
                </a:solidFill>
                <a:cs typeface="B Titr" pitchFamily="2" charset="-78"/>
              </a:rPr>
              <a:t>!?</a:t>
            </a:r>
            <a:endParaRPr lang="fa-IR" sz="1800" b="1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 rot="20114443">
            <a:off x="93806" y="285459"/>
            <a:ext cx="1535502" cy="7850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جریان آب</a:t>
            </a:r>
            <a:endParaRPr lang="fa-IR" sz="3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3525" y="5408762"/>
            <a:ext cx="9782355" cy="13112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دراين آيه شريفه خداوند نكته اي جدي و مهم راطرح مي كند كه مسأله غور الماء وافت منابع آبي كره زمين وبه عبارتي كاهش سطح ايستابي منابع آب مي باشد</a:t>
            </a:r>
            <a:r>
              <a:rPr lang="en-US" sz="2400" dirty="0" smtClean="0">
                <a:solidFill>
                  <a:schemeClr val="tx1"/>
                </a:solidFill>
                <a:cs typeface="B Nazanin" pitchFamily="2" charset="-78"/>
              </a:rPr>
              <a:t>. </a:t>
            </a:r>
          </a:p>
          <a:p>
            <a:pPr algn="ctr"/>
            <a:endParaRPr lang="fa-IR" dirty="0"/>
          </a:p>
        </p:txBody>
      </p:sp>
      <p:pic>
        <p:nvPicPr>
          <p:cNvPr id="6" name="Picture 4" descr="C:\Users\Siva System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0286" y="1725284"/>
            <a:ext cx="8341744" cy="353683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179294" y="5979459"/>
            <a:ext cx="833718" cy="72614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cs typeface="B Jadid" pitchFamily="2" charset="-78"/>
              </a:rPr>
              <a:t>10</a:t>
            </a:r>
            <a:endParaRPr lang="fa-IR" sz="4000" dirty="0">
              <a:solidFill>
                <a:schemeClr val="tx1"/>
              </a:solidFill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7495" y="534838"/>
            <a:ext cx="6143444" cy="724619"/>
          </a:xfrm>
        </p:spPr>
        <p:txBody>
          <a:bodyPr/>
          <a:lstStyle/>
          <a:p>
            <a:r>
              <a:rPr lang="en-US" sz="2000" dirty="0" smtClean="0">
                <a:cs typeface="B Titr" pitchFamily="2" charset="-78"/>
              </a:rPr>
              <a:t> </a:t>
            </a:r>
            <a:r>
              <a:rPr lang="fa-IR" sz="2000" dirty="0" smtClean="0">
                <a:cs typeface="B Titr" pitchFamily="2" charset="-78"/>
              </a:rPr>
              <a:t>وَأَلََّوِ استَقموا عَلَي الطَريقَه لَاَسقَيناهُم ماءً غَدَقا» (16 جن )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729" y="1293961"/>
            <a:ext cx="7903234" cy="4313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1800" b="1" dirty="0" smtClean="0">
                <a:solidFill>
                  <a:srgbClr val="FF0000"/>
                </a:solidFill>
                <a:cs typeface="B Titr" pitchFamily="2" charset="-78"/>
              </a:rPr>
              <a:t>واينكه اگر آنها [جن و انس] در راه (ايمان) استقامت ورزند، با آب فراوان سيرابشان مي كنيم</a:t>
            </a:r>
            <a:r>
              <a:rPr lang="en-US" sz="1800" b="1" dirty="0" smtClean="0">
                <a:solidFill>
                  <a:srgbClr val="FF0000"/>
                </a:solidFill>
                <a:cs typeface="B Titr" pitchFamily="2" charset="-78"/>
              </a:rPr>
              <a:t>. </a:t>
            </a:r>
          </a:p>
          <a:p>
            <a:endParaRPr lang="fa-IR" sz="18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 rot="19598017">
            <a:off x="76520" y="378670"/>
            <a:ext cx="1604513" cy="75912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فراواني آب</a:t>
            </a:r>
            <a:endParaRPr lang="fa-IR" sz="3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94626" y="5650302"/>
            <a:ext cx="8031193" cy="957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منظور از آب فراوان سیراب شدن از نعمات بهشتی است. </a:t>
            </a:r>
            <a:endParaRPr lang="fa-IR" sz="3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179294" y="5979459"/>
            <a:ext cx="833718" cy="72614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cs typeface="B Jadid" pitchFamily="2" charset="-78"/>
              </a:rPr>
              <a:t>11</a:t>
            </a:r>
            <a:endParaRPr lang="fa-IR" sz="4000" dirty="0">
              <a:solidFill>
                <a:schemeClr val="tx1"/>
              </a:solidFill>
              <a:cs typeface="B Jadid" pitchFamily="2" charset="-78"/>
            </a:endParaRPr>
          </a:p>
        </p:txBody>
      </p:sp>
      <p:pic>
        <p:nvPicPr>
          <p:cNvPr id="8" name="Picture 2" descr="E:\نرگس\عکسها\458.jpg"/>
          <p:cNvPicPr>
            <a:picLocks noChangeAspect="1" noChangeArrowheads="1"/>
          </p:cNvPicPr>
          <p:nvPr/>
        </p:nvPicPr>
        <p:blipFill>
          <a:blip r:embed="rId2"/>
          <a:srcRect r="105" b="9870"/>
          <a:stretch>
            <a:fillRect/>
          </a:stretch>
        </p:blipFill>
        <p:spPr bwMode="auto">
          <a:xfrm>
            <a:off x="2008094" y="1828800"/>
            <a:ext cx="8910918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408" y="319178"/>
            <a:ext cx="5901906" cy="759124"/>
          </a:xfrm>
        </p:spPr>
        <p:txBody>
          <a:bodyPr>
            <a:normAutofit/>
          </a:bodyPr>
          <a:lstStyle/>
          <a:p>
            <a:r>
              <a:rPr lang="fa-IR" sz="2000" dirty="0" smtClean="0">
                <a:cs typeface="B Titr" pitchFamily="2" charset="-78"/>
              </a:rPr>
              <a:t>ٍٍوَجَعَلنا فيها رَواسيَ شامِخاتٍ وَ اسقَيناكُم ماءً فُراتا (27 مرسلات)</a:t>
            </a:r>
            <a:endParaRPr lang="fa-IR" sz="2800" b="1" dirty="0">
              <a:cs typeface="B 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11216" y="5555411"/>
            <a:ext cx="99548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B Nazanin" pitchFamily="2" charset="-78"/>
              </a:rPr>
              <a:t/>
            </a:r>
            <a:br>
              <a:rPr lang="en-US" sz="2400" dirty="0" smtClean="0">
                <a:cs typeface="B Nazanin" pitchFamily="2" charset="-78"/>
              </a:rPr>
            </a:br>
            <a:r>
              <a:rPr lang="fa-IR" sz="2400" dirty="0" smtClean="0">
                <a:cs typeface="B Nazanin" pitchFamily="2" charset="-78"/>
              </a:rPr>
              <a:t>از جمله صفات آب در قرآن كلمه فرات است. اين واژه در لغت عرب به معناي گوارا  و شيريني است</a:t>
            </a:r>
            <a:r>
              <a:rPr lang="en-US" sz="2400" dirty="0" smtClean="0">
                <a:cs typeface="B Nazanin" pitchFamily="2" charset="-78"/>
              </a:rPr>
              <a:t>. </a:t>
            </a:r>
            <a:endParaRPr lang="fa-IR" sz="2400" dirty="0"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04582" y="1009292"/>
            <a:ext cx="7021901" cy="6987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rgbClr val="FF0000"/>
                </a:solidFill>
                <a:latin typeface="+mj-lt"/>
                <a:ea typeface="+mj-ea"/>
                <a:cs typeface="B Titr" pitchFamily="2" charset="-78"/>
              </a:rPr>
              <a:t>و درآن كوههاي استواروبلندي قرار داديم، وآبي گوارا به شما نوشانديم</a:t>
            </a:r>
            <a:r>
              <a:rPr lang="en-US" dirty="0" smtClean="0">
                <a:solidFill>
                  <a:srgbClr val="FF0000"/>
                </a:solidFill>
                <a:latin typeface="+mj-lt"/>
                <a:ea typeface="+mj-ea"/>
                <a:cs typeface="B Titr" pitchFamily="2" charset="-78"/>
              </a:rPr>
              <a:t>.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 rot="20012212">
            <a:off x="101928" y="315588"/>
            <a:ext cx="1613139" cy="83676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گوارایی آب</a:t>
            </a:r>
          </a:p>
        </p:txBody>
      </p:sp>
      <p:pic>
        <p:nvPicPr>
          <p:cNvPr id="6147" name="Picture 3" descr="E:\نرگس\عکسها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3035" y="1871931"/>
            <a:ext cx="8169214" cy="3459193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179294" y="5979459"/>
            <a:ext cx="833718" cy="72614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solidFill>
                  <a:schemeClr val="tx1"/>
                </a:solidFill>
                <a:cs typeface="B Jadid" pitchFamily="2" charset="-78"/>
              </a:rPr>
              <a:t>12</a:t>
            </a:r>
            <a:endParaRPr lang="fa-IR" sz="3600" dirty="0">
              <a:solidFill>
                <a:schemeClr val="tx1"/>
              </a:solidFill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903"/>
            <a:ext cx="10515600" cy="143181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fa-IR" dirty="0" smtClean="0">
                <a:cs typeface="B Mehr" pitchFamily="2" charset="-78"/>
              </a:rPr>
              <a:t>                          آب زمینه‌ساز حیات</a:t>
            </a:r>
            <a:endParaRPr lang="fa-IR" dirty="0">
              <a:cs typeface="B Mehr" pitchFamily="2" charset="-78"/>
            </a:endParaRPr>
          </a:p>
        </p:txBody>
      </p:sp>
      <p:sp>
        <p:nvSpPr>
          <p:cNvPr id="4098" name="AutoShape 2" descr="Image result for ‫عکس آب زمینه ساز حیات‬‎"/>
          <p:cNvSpPr>
            <a:spLocks noChangeAspect="1" noChangeArrowheads="1"/>
          </p:cNvSpPr>
          <p:nvPr/>
        </p:nvSpPr>
        <p:spPr bwMode="auto">
          <a:xfrm>
            <a:off x="11897784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pic>
        <p:nvPicPr>
          <p:cNvPr id="4099" name="Picture 3" descr="C:\Users\Siva System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r="4425"/>
          <a:stretch>
            <a:fillRect/>
          </a:stretch>
        </p:blipFill>
        <p:spPr bwMode="auto">
          <a:xfrm>
            <a:off x="812236" y="1676400"/>
            <a:ext cx="10532852" cy="4905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 descr="Image result for ‫عکس آب زمینه ساز حیات‬‎"/>
          <p:cNvSpPr>
            <a:spLocks noChangeAspect="1" noChangeArrowheads="1"/>
          </p:cNvSpPr>
          <p:nvPr/>
        </p:nvSpPr>
        <p:spPr bwMode="auto">
          <a:xfrm>
            <a:off x="11897784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7170" name="AutoShape 2" descr="Image result for ‫عکس آب زمینه ساز حیات‬‎"/>
          <p:cNvSpPr>
            <a:spLocks noChangeAspect="1" noChangeArrowheads="1"/>
          </p:cNvSpPr>
          <p:nvPr/>
        </p:nvSpPr>
        <p:spPr bwMode="auto">
          <a:xfrm>
            <a:off x="11897784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7172" name="AutoShape 4" descr="Image result for ‫عکس آب زمینه ساز حیات‬‎"/>
          <p:cNvSpPr>
            <a:spLocks noChangeAspect="1" noChangeArrowheads="1"/>
          </p:cNvSpPr>
          <p:nvPr/>
        </p:nvSpPr>
        <p:spPr bwMode="auto">
          <a:xfrm>
            <a:off x="11897784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1966823" y="776376"/>
            <a:ext cx="909224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0000"/>
                </a:solidFill>
                <a:ea typeface="Times New Roman"/>
                <a:cs typeface="Times New Roman"/>
              </a:rPr>
              <a:t/>
            </a:r>
            <a:br>
              <a:rPr lang="en-US" dirty="0" smtClean="0">
                <a:solidFill>
                  <a:srgbClr val="FF0000"/>
                </a:solidFill>
                <a:ea typeface="Times New Roman"/>
                <a:cs typeface="Times New Roman"/>
              </a:rPr>
            </a:br>
            <a:r>
              <a:rPr lang="en-US" dirty="0" smtClean="0">
                <a:solidFill>
                  <a:srgbClr val="FF0000"/>
                </a:solidFill>
                <a:ea typeface="Times New Roman"/>
                <a:cs typeface="Times New Roman"/>
              </a:rPr>
              <a:t> </a:t>
            </a:r>
            <a:r>
              <a:rPr lang="fa-IR" sz="2000" dirty="0" smtClean="0">
                <a:solidFill>
                  <a:srgbClr val="FF0000"/>
                </a:solidFill>
                <a:latin typeface="+mj-lt"/>
                <a:cs typeface="B Titr" panose="00000700000000000000" pitchFamily="2" charset="-78"/>
              </a:rPr>
              <a:t>و از آسمان آبي پر بركت نازل كرديم و بوسيله آن باغها و دانه هايي را كه درو مي كنند رويانديم. </a:t>
            </a:r>
            <a:r>
              <a:rPr lang="en-US" dirty="0" smtClean="0">
                <a:solidFill>
                  <a:srgbClr val="FF0000"/>
                </a:solidFill>
                <a:ea typeface="Times New Roman"/>
                <a:cs typeface="Times New Roman"/>
              </a:rPr>
              <a:t/>
            </a:r>
            <a:br>
              <a:rPr lang="en-US" dirty="0" smtClean="0">
                <a:solidFill>
                  <a:srgbClr val="FF0000"/>
                </a:solidFill>
                <a:ea typeface="Times New Roman"/>
                <a:cs typeface="Times New Roman"/>
              </a:rPr>
            </a:br>
            <a:endParaRPr lang="en-US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 rot="19270725">
            <a:off x="104920" y="360887"/>
            <a:ext cx="1449237" cy="84538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Nazanin" pitchFamily="2" charset="-78"/>
              </a:rPr>
              <a:t>برکت آب</a:t>
            </a:r>
            <a:r>
              <a:rPr lang="fa-I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fa-I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34573" y="327805"/>
            <a:ext cx="917850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B Titr" panose="00000700000000000000" pitchFamily="2" charset="-78"/>
              </a:rPr>
              <a:t>     </a:t>
            </a:r>
            <a:r>
              <a:rPr lang="fa-I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B Titr" panose="00000700000000000000" pitchFamily="2" charset="-78"/>
              </a:rPr>
              <a:t>وَ نَزَّلنا مِنَ السَّماءِ ماءً مُبارَكاً فَاَنبَتنا بِه جَنّاتٍ و حَبَّ الحَصيد» (ق- 9)</a:t>
            </a:r>
            <a:endParaRPr lang="fa-IR" sz="2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B Titr" panose="00000700000000000000" pitchFamily="2" charset="-78"/>
            </a:endParaRPr>
          </a:p>
        </p:txBody>
      </p:sp>
      <p:pic>
        <p:nvPicPr>
          <p:cNvPr id="12291" name="Picture 3" descr="E:\نرگس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3026" y="1751502"/>
            <a:ext cx="9445924" cy="3655308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2562045" y="5589916"/>
            <a:ext cx="7315200" cy="9230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B Nazanin" pitchFamily="2" charset="-78"/>
              </a:rPr>
              <a:t>پر برکت بودن آب مایه رزق وروزی است .  </a:t>
            </a:r>
            <a:endParaRPr lang="fa-IR" sz="2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B Nazanin" pitchFamily="2" charset="-7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79294" y="5979459"/>
            <a:ext cx="833718" cy="72614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cs typeface="B Jadid" pitchFamily="2" charset="-78"/>
              </a:rPr>
              <a:t>1</a:t>
            </a:r>
            <a:endParaRPr lang="fa-IR" sz="4000" dirty="0">
              <a:solidFill>
                <a:schemeClr val="tx1"/>
              </a:solidFill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6763" y="733983"/>
            <a:ext cx="104293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fa-IR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«به زمین دستور داده شد، اى زمین آبت را در کام فرو بر»! (به آسمان دستور داده شد) اى آسمان دست نگهدار» </a:t>
            </a:r>
          </a:p>
          <a:p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«و آب فرو نشست» «و کار پایان یافت» «و کشتى بر دامنه کوه جودى پهلو گرفت» </a:t>
            </a:r>
            <a:br>
              <a:rPr lang="fa-IR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(و آن کوه معروفى در نزدیکى «موصل» مى‏باشد.) «و در این هنگام گفته شد: دور باد قوم ستمگر»! </a:t>
            </a:r>
            <a:endParaRPr lang="fa-IR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98143" y="232913"/>
            <a:ext cx="8583283" cy="1017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cs typeface="B Titr" pitchFamily="2" charset="-78"/>
              </a:rPr>
              <a:t>وَ قِیلَ یا أَرْضُ ابْلَعِی ماءَکِ وَ یا سَماءُ أَقْلِعِی وَ غِیضَ الْماءُ وَ قُضِیَ الْأَمْرُ وَ اسْتَوَتْ عَلَى الْجُودِیِّ وَ قِیلَ بُعْداً لِلْقَوْمِ الظَّالِمِینَ (44 هود)</a:t>
            </a:r>
            <a:endParaRPr lang="fa-IR" sz="2000" b="1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344" y="5227608"/>
            <a:ext cx="7479102" cy="14751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همه چیز از جمله آسمان و زمین و آب تحت فرمان الهی است.  </a:t>
            </a:r>
            <a:endParaRPr lang="fa-IR" sz="2800" dirty="0"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1026" name="Picture 2" descr="E:\نرگس\عکسها\کشت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5451" y="2345036"/>
            <a:ext cx="8798942" cy="3184495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 rot="19486321">
            <a:off x="109880" y="325305"/>
            <a:ext cx="1388853" cy="82192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آب تحت فرمان الهی</a:t>
            </a: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179294" y="5979459"/>
            <a:ext cx="833718" cy="72614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cs typeface="B Jadid" pitchFamily="2" charset="-78"/>
              </a:rPr>
              <a:t>2</a:t>
            </a:r>
            <a:endParaRPr lang="fa-IR" sz="4000" dirty="0">
              <a:solidFill>
                <a:schemeClr val="tx1"/>
              </a:solidFill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45483" cy="1325563"/>
          </a:xfrm>
        </p:spPr>
        <p:txBody>
          <a:bodyPr>
            <a:normAutofit/>
          </a:bodyPr>
          <a:lstStyle/>
          <a:p>
            <a:r>
              <a:rPr lang="fa-IR" sz="2000" b="1" dirty="0" smtClean="0">
                <a:cs typeface="B Titr" pitchFamily="2" charset="-78"/>
              </a:rPr>
              <a:t>و ما أَنزَلَ اللّهُ مِنَ السَّماءِ مِن ماء فَأحیا بِهِ الأَرضَ بَعدَ مَوتِها و بَثَّ فیها مِن کلِّ دابَّة( ۱۶۴ بقره )</a:t>
            </a:r>
            <a:r>
              <a:rPr lang="fa-IR" sz="2000" b="1" dirty="0" smtClean="0"/>
              <a:t/>
            </a:r>
            <a:br>
              <a:rPr lang="fa-IR" sz="2000" b="1" dirty="0" smtClean="0"/>
            </a:br>
            <a:r>
              <a:rPr lang="fa-IR" sz="2000" b="1" dirty="0" smtClean="0"/>
              <a:t/>
            </a:r>
            <a:br>
              <a:rPr lang="fa-IR" sz="2000" b="1" dirty="0" smtClean="0"/>
            </a:br>
            <a:endParaRPr lang="fa-IR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3861" y="712818"/>
            <a:ext cx="10755702" cy="1944119"/>
          </a:xfrm>
        </p:spPr>
        <p:txBody>
          <a:bodyPr>
            <a:normAutofit/>
          </a:bodyPr>
          <a:lstStyle/>
          <a:p>
            <a:endParaRPr lang="fa-IR" sz="2000" b="1" dirty="0" smtClean="0">
              <a:solidFill>
                <a:srgbClr val="FF0000"/>
              </a:solidFill>
              <a:cs typeface="B Titr" pitchFamily="2" charset="-78"/>
            </a:endParaRPr>
          </a:p>
          <a:p>
            <a:pPr>
              <a:buNone/>
            </a:pPr>
            <a:r>
              <a:rPr lang="fa-IR" sz="2000" b="1" dirty="0" smtClean="0">
                <a:solidFill>
                  <a:srgbClr val="FF0000"/>
                </a:solidFill>
                <a:cs typeface="B Titr" pitchFamily="2" charset="-78"/>
              </a:rPr>
              <a:t> و آبی که خداوند از آسمان نازل کرده و با آن زمین را پس از مردنش حیات بخشیده و انواع جنبدگان را در آن گسترده ساخته. </a:t>
            </a:r>
          </a:p>
          <a:p>
            <a:endParaRPr lang="fa-IR" sz="2000" b="1" dirty="0" smtClean="0">
              <a:solidFill>
                <a:srgbClr val="FF0000"/>
              </a:solidFill>
              <a:cs typeface="B Titr" pitchFamily="2" charset="-78"/>
            </a:endParaRPr>
          </a:p>
          <a:p>
            <a:endParaRPr lang="fa-IR" sz="2000" b="1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0201" y="5414290"/>
            <a:ext cx="7803471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آب مایه حیات است. </a:t>
            </a:r>
            <a:endParaRPr lang="fa-IR" sz="36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 rot="19673387">
            <a:off x="24885" y="279171"/>
            <a:ext cx="1299995" cy="86727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نزول آب</a:t>
            </a:r>
          </a:p>
        </p:txBody>
      </p:sp>
      <p:pic>
        <p:nvPicPr>
          <p:cNvPr id="1026" name="Picture 2" descr="E:\نرگس\عکسها\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4951" y="1981200"/>
            <a:ext cx="10161917" cy="3298166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179294" y="5979459"/>
            <a:ext cx="833718" cy="72614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cs typeface="B Jadid" pitchFamily="2" charset="-78"/>
              </a:rPr>
              <a:t>3</a:t>
            </a:r>
            <a:endParaRPr lang="fa-IR" sz="4000" dirty="0">
              <a:solidFill>
                <a:schemeClr val="tx1"/>
              </a:solidFill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355" y="388190"/>
            <a:ext cx="10515600" cy="1242202"/>
          </a:xfrm>
        </p:spPr>
        <p:txBody>
          <a:bodyPr>
            <a:noAutofit/>
          </a:bodyPr>
          <a:lstStyle/>
          <a:p>
            <a:r>
              <a:rPr lang="fa-IR" sz="2000" b="1" dirty="0" smtClean="0">
                <a:cs typeface="B Titr" pitchFamily="2" charset="-78"/>
              </a:rPr>
              <a:t>«وَ هُوَ الَّذی خَلَقَ السَّمـاوتِ و الأَرضَ فِی سِتَّةِ أَیام و کانَ عَرشُهُ عَلَی الْماء.(7هود)</a:t>
            </a:r>
            <a:br>
              <a:rPr lang="fa-IR" sz="2000" b="1" dirty="0" smtClean="0">
                <a:cs typeface="B Titr" pitchFamily="2" charset="-78"/>
              </a:rPr>
            </a:br>
            <a:endParaRPr lang="fa-IR" sz="2800" b="1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452" y="379559"/>
            <a:ext cx="10515600" cy="14406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fa-IR" sz="3200" b="1" dirty="0" smtClean="0">
              <a:cs typeface="B Titr" pitchFamily="2" charset="-78"/>
            </a:endParaRPr>
          </a:p>
          <a:p>
            <a:endParaRPr lang="fa-IR" sz="3200" b="1" dirty="0" smtClean="0">
              <a:cs typeface="B Titr" pitchFamily="2" charset="-78"/>
            </a:endParaRPr>
          </a:p>
          <a:p>
            <a:pPr>
              <a:buNone/>
            </a:pPr>
            <a:r>
              <a:rPr lang="fa-IR" sz="1800" b="1" dirty="0" smtClean="0">
                <a:solidFill>
                  <a:srgbClr val="FF0000"/>
                </a:solidFill>
                <a:cs typeface="B Titr" pitchFamily="2" charset="-78"/>
              </a:rPr>
              <a:t>   او کسی است که آسمان‌ها و زمین را در شش مرحله آفرید و عرش، او بر آب بود».</a:t>
            </a:r>
          </a:p>
        </p:txBody>
      </p:sp>
      <p:sp>
        <p:nvSpPr>
          <p:cNvPr id="4" name="Rounded Rectangle 3"/>
          <p:cNvSpPr/>
          <p:nvPr/>
        </p:nvSpPr>
        <p:spPr>
          <a:xfrm rot="20042161">
            <a:off x="-43801" y="326755"/>
            <a:ext cx="1796579" cy="72637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عرش الهی بر آب</a:t>
            </a: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77372" y="5400135"/>
            <a:ext cx="8488393" cy="1276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 خداوند نسب‌ هر چیزی را به آب می‌رساند؛ ولی برای آب، ‌نسبی که بدان منسوب شود، قرار نداده است. </a:t>
            </a:r>
            <a:endParaRPr lang="fa-IR" sz="2800" dirty="0"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7" name="Picture 2" descr="E:\نرگس\3.jpg"/>
          <p:cNvPicPr>
            <a:picLocks noChangeAspect="1" noChangeArrowheads="1"/>
          </p:cNvPicPr>
          <p:nvPr/>
        </p:nvPicPr>
        <p:blipFill>
          <a:blip r:embed="rId2"/>
          <a:srcRect t="6707" r="9510" b="10714"/>
          <a:stretch>
            <a:fillRect/>
          </a:stretch>
        </p:blipFill>
        <p:spPr bwMode="auto">
          <a:xfrm>
            <a:off x="2284494" y="2044461"/>
            <a:ext cx="9024736" cy="3091522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179294" y="5979459"/>
            <a:ext cx="833718" cy="72614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cs typeface="B Jadid" pitchFamily="2" charset="-78"/>
              </a:rPr>
              <a:t>4</a:t>
            </a:r>
            <a:endParaRPr lang="fa-IR" sz="4000" dirty="0">
              <a:solidFill>
                <a:schemeClr val="tx1"/>
              </a:solidFill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545" y="1785667"/>
            <a:ext cx="9083617" cy="3726611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9751" y="-267419"/>
            <a:ext cx="5418826" cy="1759789"/>
          </a:xfrm>
        </p:spPr>
        <p:txBody>
          <a:bodyPr>
            <a:normAutofit/>
          </a:bodyPr>
          <a:lstStyle/>
          <a:p>
            <a:r>
              <a:rPr lang="fa-IR" sz="2000" b="1" dirty="0" smtClean="0">
                <a:cs typeface="B Titr" pitchFamily="2" charset="-78"/>
              </a:rPr>
              <a:t>مَرَجَ البَحرَینِِ یَلتََقیان بَینَهُما بَرزَخٌ لا یَبغیان </a:t>
            </a:r>
            <a:r>
              <a:rPr lang="fa-IR" sz="1600" b="1" dirty="0" smtClean="0">
                <a:cs typeface="B Titr" pitchFamily="2" charset="-78"/>
              </a:rPr>
              <a:t>(20و19 الرحمن)</a:t>
            </a:r>
            <a:endParaRPr lang="fa-IR" sz="2000" b="1" dirty="0"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72930" y="897147"/>
            <a:ext cx="8324490" cy="7850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rgbClr val="FF0000"/>
                </a:solidFill>
                <a:latin typeface="+mj-lt"/>
                <a:ea typeface="+mj-ea"/>
                <a:cs typeface="B Titr" pitchFamily="2" charset="-78"/>
              </a:rPr>
              <a:t>دو دریای (شور وشیرین،گرم و سرد) را در کنار هم قرار داد در حالیکه با هم تماس دارند.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897811" y="5814204"/>
            <a:ext cx="8962846" cy="8367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Nazanin" pitchFamily="2" charset="-78"/>
              </a:rPr>
              <a:t>نمودی از قدرت لایزال الهی</a:t>
            </a:r>
            <a:endParaRPr lang="fa-IR" sz="2400" b="1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 rot="19787071">
            <a:off x="67825" y="360028"/>
            <a:ext cx="1621766" cy="70736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دو دریای شور وشیرین</a:t>
            </a:r>
          </a:p>
        </p:txBody>
      </p:sp>
      <p:sp>
        <p:nvSpPr>
          <p:cNvPr id="9" name="Oval 8"/>
          <p:cNvSpPr/>
          <p:nvPr/>
        </p:nvSpPr>
        <p:spPr>
          <a:xfrm>
            <a:off x="179294" y="5979459"/>
            <a:ext cx="833718" cy="72614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cs typeface="B Jadid" pitchFamily="2" charset="-78"/>
              </a:rPr>
              <a:t>5</a:t>
            </a:r>
            <a:endParaRPr lang="fa-IR" sz="4000" dirty="0">
              <a:solidFill>
                <a:schemeClr val="tx1"/>
              </a:solidFill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0089" y="767414"/>
            <a:ext cx="4055853" cy="1104092"/>
          </a:xfrm>
        </p:spPr>
        <p:txBody>
          <a:bodyPr>
            <a:normAutofit/>
          </a:bodyPr>
          <a:lstStyle/>
          <a:p>
            <a:r>
              <a:rPr lang="fa-IR" sz="1800" dirty="0" smtClean="0">
                <a:solidFill>
                  <a:srgbClr val="FF0000"/>
                </a:solidFill>
                <a:cs typeface="B Titr" pitchFamily="2" charset="-78"/>
              </a:rPr>
              <a:t>«و هر چیز زنده‏اى را از آب قرار دادیم؟!» </a:t>
            </a:r>
            <a:endParaRPr lang="fa-IR" sz="18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144" y="4839417"/>
            <a:ext cx="10515600" cy="53483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a-IR" sz="2000" b="1" dirty="0" smtClean="0">
                <a:cs typeface="B Nazanin" pitchFamily="2" charset="-78"/>
              </a:rPr>
              <a:t/>
            </a:r>
            <a:br>
              <a:rPr lang="fa-IR" sz="2000" b="1" dirty="0" smtClean="0">
                <a:cs typeface="B Nazanin" pitchFamily="2" charset="-78"/>
              </a:rPr>
            </a:br>
            <a:r>
              <a:rPr lang="fa-IR" sz="2000" b="1" dirty="0" smtClean="0">
                <a:cs typeface="B Nazanin" pitchFamily="2" charset="-78"/>
              </a:rPr>
              <a:t>  </a:t>
            </a:r>
            <a:br>
              <a:rPr lang="fa-IR" sz="2000" b="1" dirty="0" smtClean="0">
                <a:cs typeface="B Nazanin" pitchFamily="2" charset="-78"/>
              </a:rPr>
            </a:br>
            <a:endParaRPr lang="fa-IR" sz="2000" b="1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2000" b="1" dirty="0" smtClean="0">
                <a:cs typeface="B Nazanin" pitchFamily="2" charset="-78"/>
              </a:rPr>
              <a:t>آب همه‌جا در خاک، هوا، زیرزمین و... وجود دارد و هم‌زمان به سه صورت مایع، جامد و گاز یافت می‌شود.</a:t>
            </a:r>
            <a:endParaRPr lang="fa-IR" sz="2000" b="1" dirty="0">
              <a:cs typeface="B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06907" y="129735"/>
            <a:ext cx="5696198" cy="8367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وجَعَلْنَا مِنَ الْمَاءِ كلُ‏َّ شىَ‏ْءٍ حَى(30 انبیاء)</a:t>
            </a:r>
            <a:endParaRPr lang="fa-IR" sz="20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 rot="19971017">
            <a:off x="91527" y="304105"/>
            <a:ext cx="1518249" cy="76775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زندگانی از آب</a:t>
            </a:r>
          </a:p>
        </p:txBody>
      </p:sp>
      <p:sp>
        <p:nvSpPr>
          <p:cNvPr id="7" name="Oval 6"/>
          <p:cNvSpPr/>
          <p:nvPr/>
        </p:nvSpPr>
        <p:spPr>
          <a:xfrm>
            <a:off x="179294" y="5979459"/>
            <a:ext cx="833718" cy="72614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cs typeface="B Jadid" pitchFamily="2" charset="-78"/>
              </a:rPr>
              <a:t>6</a:t>
            </a:r>
            <a:endParaRPr lang="fa-IR" sz="4000" dirty="0">
              <a:solidFill>
                <a:schemeClr val="tx1"/>
              </a:solidFill>
              <a:cs typeface="B Jadid" pitchFamily="2" charset="-78"/>
            </a:endParaRPr>
          </a:p>
        </p:txBody>
      </p:sp>
      <p:pic>
        <p:nvPicPr>
          <p:cNvPr id="2050" name="Picture 2" descr="E:\نرگس\عکسها\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2871" y="1837764"/>
            <a:ext cx="8023411" cy="3496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2000" dirty="0" smtClean="0">
                <a:cs typeface="B Titr" pitchFamily="2" charset="-78"/>
              </a:rPr>
              <a:t>وَ اَنزَلنا مِنَ المُعصِراتِ ماءً ثَجّاجا (14نبا)</a:t>
            </a:r>
            <a:r>
              <a:rPr lang="en-US" sz="2000" dirty="0" smtClean="0">
                <a:cs typeface="B Titr" pitchFamily="2" charset="-78"/>
              </a:rPr>
              <a:t/>
            </a:r>
            <a:br>
              <a:rPr lang="en-US" sz="2000" dirty="0" smtClean="0">
                <a:cs typeface="B Titr" pitchFamily="2" charset="-78"/>
              </a:rPr>
            </a:br>
            <a:endParaRPr lang="fa-IR" sz="20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838" y="1247655"/>
            <a:ext cx="10515600" cy="79680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1800" dirty="0" smtClean="0">
                <a:solidFill>
                  <a:srgbClr val="FF0000"/>
                </a:solidFill>
                <a:cs typeface="B Titr" pitchFamily="2" charset="-78"/>
              </a:rPr>
              <a:t>و از ابرهاي باران زا آبي فراوان نازل كرديم</a:t>
            </a:r>
            <a:r>
              <a:rPr lang="en-US" sz="1800" dirty="0" smtClean="0">
                <a:solidFill>
                  <a:srgbClr val="FF0000"/>
                </a:solidFill>
                <a:cs typeface="B Titr" pitchFamily="2" charset="-78"/>
              </a:rPr>
              <a:t>.</a:t>
            </a:r>
            <a:br>
              <a:rPr lang="en-US" sz="1800" dirty="0" smtClean="0">
                <a:solidFill>
                  <a:srgbClr val="FF0000"/>
                </a:solidFill>
                <a:cs typeface="B Titr" pitchFamily="2" charset="-78"/>
              </a:rPr>
            </a:br>
            <a:r>
              <a:rPr lang="en-US" sz="1800" dirty="0" smtClean="0">
                <a:solidFill>
                  <a:srgbClr val="FF0000"/>
                </a:solidFill>
                <a:cs typeface="B Titr" pitchFamily="2" charset="-78"/>
              </a:rPr>
              <a:t/>
            </a:r>
            <a:br>
              <a:rPr lang="en-US" sz="1800" dirty="0" smtClean="0">
                <a:solidFill>
                  <a:srgbClr val="FF0000"/>
                </a:solidFill>
                <a:cs typeface="B Titr" pitchFamily="2" charset="-78"/>
              </a:rPr>
            </a:br>
            <a:endParaRPr lang="fa-IR" sz="18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4679" y="5719314"/>
            <a:ext cx="8902460" cy="819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نزول باران موجب طراوت و تازگی طبیعت می شود. </a:t>
            </a: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 rot="20185663">
            <a:off x="86272" y="321853"/>
            <a:ext cx="1777042" cy="80225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بارش فراوان باران</a:t>
            </a: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2050" name="Picture 2" descr="E:\نرگس\عکسها\بارش باران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3140" y="1828800"/>
            <a:ext cx="9549441" cy="3657599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116541" y="6015319"/>
            <a:ext cx="833718" cy="72614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cs typeface="B Jadid" pitchFamily="2" charset="-78"/>
              </a:rPr>
              <a:t>7</a:t>
            </a:r>
            <a:endParaRPr lang="fa-IR" sz="4000" dirty="0">
              <a:solidFill>
                <a:schemeClr val="tx1"/>
              </a:solidFill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576</Words>
  <Application>Microsoft Office PowerPoint</Application>
  <PresentationFormat>Custom</PresentationFormat>
  <Paragraphs>67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                          آب زمینه‌ساز حیات</vt:lpstr>
      <vt:lpstr>PowerPoint Presentation</vt:lpstr>
      <vt:lpstr>PowerPoint Presentation</vt:lpstr>
      <vt:lpstr>و ما أَنزَلَ اللّهُ مِنَ السَّماءِ مِن ماء فَأحیا بِهِ الأَرضَ بَعدَ مَوتِها و بَثَّ فیها مِن کلِّ دابَّة( ۱۶۴ بقره )  </vt:lpstr>
      <vt:lpstr>«وَ هُوَ الَّذی خَلَقَ السَّمـاوتِ و الأَرضَ فِی سِتَّةِ أَیام و کانَ عَرشُهُ عَلَی الْماء.(7هود) </vt:lpstr>
      <vt:lpstr>مَرَجَ البَحرَینِِ یَلتََقیان بَینَهُما بَرزَخٌ لا یَبغیان (20و19 الرحمن)</vt:lpstr>
      <vt:lpstr>«و هر چیز زنده‏اى را از آب قرار دادیم؟!» </vt:lpstr>
      <vt:lpstr>وَ اَنزَلنا مِنَ المُعصِراتِ ماءً ثَجّاجا (14نبا) </vt:lpstr>
      <vt:lpstr>هُوَ الَّذي أَرسَلَ الرّيحَ بُشراً بَينَ يَدَي رَحمَتِه وَ اَنزَلنا مِنَ السَّماءِ ماءً طَهورا . (48 فرقان) </vt:lpstr>
      <vt:lpstr>وَ نَزََّلنا مِنَ السَّماءِ ماءً مُبارَکاً </vt:lpstr>
      <vt:lpstr>قُل أَرَأَيتُم اِن اَصبَحَ ماؤُكُم غَوراً فَمَن يَأتيكُم بِماءٍ مَعين» (30 ملک)</vt:lpstr>
      <vt:lpstr> وَأَلََّوِ استَقموا عَلَي الطَريقَه لَاَسقَيناهُم ماءً غَدَقا» (16 جن )</vt:lpstr>
      <vt:lpstr>ٍٍوَجَعَلنا فيها رَواسيَ شامِخاتٍ وَ اسقَيناكُم ماءً فُراتا (27 مرسلات)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</dc:creator>
  <cp:lastModifiedBy>Windows User</cp:lastModifiedBy>
  <cp:revision>74</cp:revision>
  <dcterms:created xsi:type="dcterms:W3CDTF">2016-10-21T18:48:04Z</dcterms:created>
  <dcterms:modified xsi:type="dcterms:W3CDTF">2016-11-08T07:56:18Z</dcterms:modified>
</cp:coreProperties>
</file>